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83" r:id="rId4"/>
    <p:sldId id="297" r:id="rId5"/>
    <p:sldId id="299" r:id="rId6"/>
    <p:sldId id="300" r:id="rId7"/>
    <p:sldId id="274" r:id="rId8"/>
    <p:sldId id="257" r:id="rId9"/>
    <p:sldId id="258" r:id="rId10"/>
    <p:sldId id="264" r:id="rId11"/>
    <p:sldId id="266" r:id="rId12"/>
    <p:sldId id="268" r:id="rId13"/>
    <p:sldId id="261" r:id="rId14"/>
    <p:sldId id="282" r:id="rId15"/>
    <p:sldId id="292" r:id="rId16"/>
    <p:sldId id="296" r:id="rId17"/>
    <p:sldId id="284" r:id="rId18"/>
    <p:sldId id="285" r:id="rId19"/>
    <p:sldId id="286" r:id="rId20"/>
    <p:sldId id="289" r:id="rId21"/>
    <p:sldId id="287" r:id="rId22"/>
    <p:sldId id="288" r:id="rId23"/>
    <p:sldId id="294" r:id="rId24"/>
    <p:sldId id="272" r:id="rId25"/>
    <p:sldId id="273" r:id="rId26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FF"/>
    <a:srgbClr val="FFFF66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91"/>
    <p:restoredTop sz="94637"/>
  </p:normalViewPr>
  <p:slideViewPr>
    <p:cSldViewPr showGuides="1">
      <p:cViewPr varScale="1">
        <p:scale>
          <a:sx n="86" d="100"/>
          <a:sy n="86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jpe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.jpeg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.jpe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8" Type="http://schemas.openxmlformats.org/officeDocument/2006/relationships/image" Target="../media/image19.jpeg"/><Relationship Id="rId7" Type="http://schemas.openxmlformats.org/officeDocument/2006/relationships/image" Target="../media/image18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jpeg"/><Relationship Id="rId3" Type="http://schemas.openxmlformats.org/officeDocument/2006/relationships/slide" Target="slide10.xml"/><Relationship Id="rId2" Type="http://schemas.openxmlformats.org/officeDocument/2006/relationships/slide" Target="slide1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</p:txBody>
      </p:sp>
      <p:sp>
        <p:nvSpPr>
          <p:cNvPr id="2051" name="AutoShape 5"/>
          <p:cNvSpPr/>
          <p:nvPr/>
        </p:nvSpPr>
        <p:spPr>
          <a:xfrm rot="10800000">
            <a:off x="1043305" y="2348865"/>
            <a:ext cx="4871720" cy="3795395"/>
          </a:xfrm>
          <a:prstGeom prst="verticalScroll">
            <a:avLst>
              <a:gd name="adj" fmla="val 12500"/>
            </a:avLst>
          </a:prstGeom>
          <a:solidFill>
            <a:srgbClr val="FFCC00">
              <a:alpha val="72156"/>
            </a:srgbClr>
          </a:solidFill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 anchorCtr="0"/>
          <a:p>
            <a:pPr algn="ctr"/>
            <a:r>
              <a:rPr b="1" dirty="0">
                <a:latin typeface="Arial" panose="020B0604020202020204" pitchFamily="34" charset="0"/>
              </a:rPr>
              <a:t>«ЗДОРОВЬЕ </a:t>
            </a:r>
            <a:endParaRPr b="1" dirty="0">
              <a:latin typeface="Arial" panose="020B0604020202020204" pitchFamily="34" charset="0"/>
            </a:endParaRPr>
          </a:p>
          <a:p>
            <a:pPr algn="ctr"/>
            <a:r>
              <a:rPr b="1" dirty="0">
                <a:latin typeface="Arial" panose="020B0604020202020204" pitchFamily="34" charset="0"/>
              </a:rPr>
              <a:t>НЕ КУПИШЬ</a:t>
            </a:r>
            <a:r>
              <a:rPr dirty="0">
                <a:latin typeface="Arial" panose="020B0604020202020204" pitchFamily="34" charset="0"/>
              </a:rPr>
              <a:t> </a:t>
            </a:r>
            <a:r>
              <a:rPr b="1" dirty="0">
                <a:latin typeface="Arial" panose="020B0604020202020204" pitchFamily="34" charset="0"/>
              </a:rPr>
              <a:t>ЗА ДЕНЬГИ.»</a:t>
            </a:r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r>
              <a:rPr b="1" dirty="0">
                <a:latin typeface="Arial" panose="020B0604020202020204" pitchFamily="34" charset="0"/>
              </a:rPr>
              <a:t> Русская народная пословица</a:t>
            </a:r>
            <a:endParaRPr sz="1400" b="1" i="1" dirty="0">
              <a:latin typeface="Arial" panose="020B0604020202020204" pitchFamily="34" charset="0"/>
            </a:endParaRPr>
          </a:p>
        </p:txBody>
      </p:sp>
      <p:pic>
        <p:nvPicPr>
          <p:cNvPr id="1073742851" name="Изображение 1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" y="0"/>
            <a:ext cx="5273675" cy="21094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040" y="3520440"/>
            <a:ext cx="2359025" cy="33375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br>
              <a:rPr sz="4000" b="1" dirty="0"/>
            </a:br>
            <a:endParaRPr sz="4000" b="1" dirty="0"/>
          </a:p>
        </p:txBody>
      </p:sp>
      <p:sp>
        <p:nvSpPr>
          <p:cNvPr id="1229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5294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12292" name="AutoShape 11"/>
          <p:cNvSpPr/>
          <p:nvPr/>
        </p:nvSpPr>
        <p:spPr>
          <a:xfrm>
            <a:off x="1331913" y="333375"/>
            <a:ext cx="6408737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sz="2800" dirty="0">
                <a:latin typeface="Arial" panose="020B0604020202020204" pitchFamily="34" charset="0"/>
              </a:rPr>
              <a:t>Оздоровительная минутка</a:t>
            </a:r>
            <a:endParaRPr sz="2800" dirty="0">
              <a:latin typeface="Arial" panose="020B0604020202020204" pitchFamily="34" charset="0"/>
            </a:endParaRPr>
          </a:p>
        </p:txBody>
      </p:sp>
      <p:sp>
        <p:nvSpPr>
          <p:cNvPr id="12293" name="AutoShape 13"/>
          <p:cNvSpPr/>
          <p:nvPr/>
        </p:nvSpPr>
        <p:spPr>
          <a:xfrm>
            <a:off x="3059113" y="1773238"/>
            <a:ext cx="2663825" cy="1368425"/>
          </a:xfrm>
          <a:prstGeom prst="wedgeRoundRectCallout">
            <a:avLst>
              <a:gd name="adj1" fmla="val -63171"/>
              <a:gd name="adj2" fmla="val 50463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sz="2800" dirty="0">
                <a:latin typeface="Arial" panose="020B0604020202020204" pitchFamily="34" charset="0"/>
              </a:rPr>
              <a:t>Игра вершки-корешки.</a:t>
            </a:r>
            <a:endParaRPr sz="2800" dirty="0">
              <a:latin typeface="Arial" panose="020B0604020202020204" pitchFamily="34" charset="0"/>
            </a:endParaRPr>
          </a:p>
        </p:txBody>
      </p:sp>
      <p:pic>
        <p:nvPicPr>
          <p:cNvPr id="12294" name="Picture 17" descr="0edc737bc589bfc9b400154d0d22c9f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3573463"/>
            <a:ext cx="3059112" cy="3059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5" name="Picture 19" descr="risunok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6838"/>
            <a:ext cx="3829050" cy="300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6" name="Picture 21" descr="smesharik_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5" y="1341438"/>
            <a:ext cx="3708400" cy="424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dirty="0"/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13316" name="Рисунок 8" descr="91615620_Nyusha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Выноска-облако 9"/>
          <p:cNvSpPr/>
          <p:nvPr/>
        </p:nvSpPr>
        <p:spPr>
          <a:xfrm flipH="1">
            <a:off x="539750" y="333375"/>
            <a:ext cx="3132138" cy="1555750"/>
          </a:xfrm>
          <a:prstGeom prst="cloudCallout">
            <a:avLst>
              <a:gd name="adj1" fmla="val -61620"/>
              <a:gd name="adj2" fmla="val 58681"/>
            </a:avLst>
          </a:prstGeom>
          <a:solidFill>
            <a:srgbClr val="00FF00"/>
          </a:solidFill>
          <a:ln w="9525">
            <a:noFill/>
          </a:ln>
        </p:spPr>
        <p:txBody>
          <a:bodyPr/>
          <a:p>
            <a:r>
              <a:rPr b="1" dirty="0">
                <a:latin typeface="Arial" panose="020B0604020202020204" pitchFamily="34" charset="0"/>
              </a:rPr>
              <a:t>Вкуснотища-то</a:t>
            </a:r>
            <a:endParaRPr b="1" dirty="0">
              <a:latin typeface="Arial" panose="020B0604020202020204" pitchFamily="34" charset="0"/>
            </a:endParaRPr>
          </a:p>
          <a:p>
            <a:r>
              <a:rPr b="1" dirty="0">
                <a:latin typeface="Arial" panose="020B0604020202020204" pitchFamily="34" charset="0"/>
              </a:rPr>
              <a:t> какая!!!</a:t>
            </a:r>
            <a:endParaRPr b="1" dirty="0">
              <a:latin typeface="Arial" panose="020B0604020202020204" pitchFamily="34" charset="0"/>
            </a:endParaRPr>
          </a:p>
        </p:txBody>
      </p:sp>
      <p:sp>
        <p:nvSpPr>
          <p:cNvPr id="13318" name="AutoShape 12"/>
          <p:cNvSpPr/>
          <p:nvPr/>
        </p:nvSpPr>
        <p:spPr>
          <a:xfrm>
            <a:off x="6300788" y="260350"/>
            <a:ext cx="2592387" cy="8651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sz="1400" b="1" dirty="0">
                <a:latin typeface="Arial" panose="020B0604020202020204" pitchFamily="34" charset="0"/>
              </a:rPr>
              <a:t>Помоги Нюше сделать </a:t>
            </a:r>
            <a:endParaRPr sz="1400" b="1" dirty="0">
              <a:latin typeface="Arial" panose="020B0604020202020204" pitchFamily="34" charset="0"/>
            </a:endParaRPr>
          </a:p>
          <a:p>
            <a:pPr algn="ctr"/>
            <a:r>
              <a:rPr sz="1400" b="1" dirty="0">
                <a:latin typeface="Arial" panose="020B0604020202020204" pitchFamily="34" charset="0"/>
              </a:rPr>
              <a:t>правильный выбор.</a:t>
            </a:r>
            <a:endParaRPr sz="1400" b="1" dirty="0"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charRg st="1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charRg st="1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8" descr="3e66d1a52b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AutoShape 9"/>
          <p:cNvSpPr/>
          <p:nvPr/>
        </p:nvSpPr>
        <p:spPr>
          <a:xfrm>
            <a:off x="250825" y="333375"/>
            <a:ext cx="8640763" cy="9350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sz="2800" b="1" dirty="0">
                <a:latin typeface="Arial" panose="020B0604020202020204" pitchFamily="34" charset="0"/>
              </a:rPr>
              <a:t>Тест о правильном питании.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marL="342900" indent="-342900" algn="ctr"/>
            <a:r>
              <a:rPr sz="3200" b="1" dirty="0">
                <a:latin typeface="Arial" panose="020B0604020202020204" pitchFamily="34" charset="0"/>
              </a:rPr>
              <a:t>Сколько раз в день нужно питаться</a:t>
            </a:r>
            <a:r>
              <a:rPr sz="2800" b="1" dirty="0">
                <a:latin typeface="Arial" panose="020B0604020202020204" pitchFamily="34" charset="0"/>
              </a:rPr>
              <a:t>?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А) 2-3 раза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Б) 4-5 раз.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В)1 раз.  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15363" name="Рисунок 2" descr="0_6faaf_e7be2743_X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97325"/>
            <a:ext cx="3779838" cy="264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Рисунок 3" descr="0_a0e90_3393b239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663" y="2349500"/>
            <a:ext cx="2311400" cy="227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Какие продукты находятся на первой ступени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Пирамиды питания.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        А)  Соль, сахар, масло.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     Б)  Мясо, молоко,  рыба.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   В) Хлеб, макаронные изделия, крупы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16387" name="Рисунок 5" descr="847316_m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565400"/>
            <a:ext cx="2511425" cy="2492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В каких продуктах находится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наибольшее количество витаминов?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А) Конфеты, сахар.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Б) Мясо, сметана творог.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В) Фрукты, овощи, ягода.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17411" name="Рисунок 2" descr="82417606_large_b_1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05263"/>
            <a:ext cx="2195513" cy="231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Почему некоторые продукты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называют вредными?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Потому что…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А) Они вкусные.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             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Б) В них  находятся красители,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химические добавки,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большое содержание сахара.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В) Они   обладают </a:t>
            </a:r>
            <a:endParaRPr sz="2800" b="1" dirty="0">
              <a:latin typeface="Arial" panose="020B0604020202020204" pitchFamily="34" charset="0"/>
            </a:endParaRPr>
          </a:p>
          <a:p>
            <a:pPr marL="342900" indent="-342900" algn="ctr"/>
            <a:r>
              <a:rPr sz="2800" b="1" dirty="0">
                <a:latin typeface="Arial" panose="020B0604020202020204" pitchFamily="34" charset="0"/>
              </a:rPr>
              <a:t> полезными свойствами.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18435" name="Рисунок 2" descr="0_a0eab_d71016b0_X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1250950"/>
            <a:ext cx="2592387" cy="252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sz="2800" b="1" dirty="0">
                <a:latin typeface="Arial" panose="020B0604020202020204" pitchFamily="34" charset="0"/>
              </a:rPr>
              <a:t>Какие продукты нужно употреблять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в пищу чаще всего?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А) Сладости.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          Б) Фрукты и овощи.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   В) Бутерброды.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19459" name="Рисунок 2" descr="0007-013-Kto-pervym-prishel-v-gosti-k-pinu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2708275"/>
            <a:ext cx="2211388" cy="314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sz="2800" b="1" dirty="0">
                <a:latin typeface="Arial" panose="020B0604020202020204" pitchFamily="34" charset="0"/>
              </a:rPr>
              <a:t>Почему полезнее всего есть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сырые овощи и фрукты?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А)  Они вкусно пахнут.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Б) В них больше всего витаминов.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В)</a:t>
            </a:r>
            <a:r>
              <a:rPr sz="2800" dirty="0">
                <a:latin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</a:rPr>
              <a:t>Их не надо варить.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20483" name="Рисунок 3" descr="лл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581525"/>
            <a:ext cx="2341563" cy="1933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sz="2800" b="1" dirty="0">
                <a:latin typeface="Arial" panose="020B0604020202020204" pitchFamily="34" charset="0"/>
              </a:rPr>
              <a:t>Какое правило нужно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соблюдать при приеме пищи?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А) Когда я ем –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я смеюсь и машу руками.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Б) Когда я ем – 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я разговариваю с приятелем.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В)Когда я ем –  я глух и нем.</a:t>
            </a:r>
            <a:endParaRPr sz="2800" b="1" dirty="0">
              <a:latin typeface="Arial" panose="020B0604020202020204" pitchFamily="34" charset="0"/>
            </a:endParaRPr>
          </a:p>
        </p:txBody>
      </p:sp>
      <p:pic>
        <p:nvPicPr>
          <p:cNvPr id="21507" name="Рисунок 3" descr="82417696_large_s_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08" y="1628775"/>
            <a:ext cx="1974850" cy="2536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marL="342900" indent="-342900" algn="ctr"/>
            <a:endParaRPr sz="2800" b="1" dirty="0">
              <a:latin typeface="Arial" panose="020B0604020202020204" pitchFamily="34" charset="0"/>
            </a:endParaRPr>
          </a:p>
        </p:txBody>
      </p:sp>
      <p:graphicFrame>
        <p:nvGraphicFramePr>
          <p:cNvPr id="4" name="Замещающее содержимое 3">
            <a:hlinkClick r:id="" action="ppaction://ole?verb="/>
          </p:cNvPr>
          <p:cNvGraphicFramePr>
            <a:graphicFrameLocks noChangeAspect="1"/>
          </p:cNvGraphicFramePr>
          <p:nvPr>
            <p:ph idx="1"/>
          </p:nvPr>
        </p:nvGraphicFramePr>
        <p:xfrm>
          <a:off x="-828675" y="-27305"/>
          <a:ext cx="11938000" cy="6712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10048875" imgH="4419600" progId="Word.Document.12">
                  <p:embed/>
                </p:oleObj>
              </mc:Choice>
              <mc:Fallback>
                <p:oleObj name="" r:id="rId1" imgW="10048875" imgH="4419600" progId="Word.Document.12">
                  <p:embed/>
                  <p:pic>
                    <p:nvPicPr>
                      <p:cNvPr id="0" name="Изображение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-828675" y="-27305"/>
                        <a:ext cx="11938000" cy="6712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sz="2800" b="1" dirty="0">
                <a:latin typeface="Arial" panose="020B0604020202020204" pitchFamily="34" charset="0"/>
              </a:rPr>
              <a:t>Что относится к полезным продуктам?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 А) Кофе, чипсы, «Марс».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Б) Сыр, рыба, груша.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r>
              <a:rPr sz="2800" b="1" dirty="0">
                <a:latin typeface="Arial" panose="020B0604020202020204" pitchFamily="34" charset="0"/>
              </a:rPr>
              <a:t>          В) Торт, конфеты, сосиски.</a:t>
            </a:r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b="1" dirty="0">
              <a:latin typeface="Arial" panose="020B0604020202020204" pitchFamily="34" charset="0"/>
            </a:endParaRPr>
          </a:p>
          <a:p>
            <a:pPr algn="ctr"/>
            <a:endParaRPr sz="2800" dirty="0">
              <a:latin typeface="Arial" panose="020B0604020202020204" pitchFamily="34" charset="0"/>
            </a:endParaRPr>
          </a:p>
        </p:txBody>
      </p:sp>
      <p:pic>
        <p:nvPicPr>
          <p:cNvPr id="22531" name="Рисунок 2" descr="6949219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076700"/>
            <a:ext cx="2305050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4"/>
          <p:cNvSpPr/>
          <p:nvPr/>
        </p:nvSpPr>
        <p:spPr>
          <a:xfrm>
            <a:off x="-108585" y="0"/>
            <a:ext cx="9144000" cy="6858000"/>
          </a:xfrm>
          <a:prstGeom prst="rect">
            <a:avLst/>
          </a:prstGeom>
          <a:solidFill>
            <a:srgbClr val="00FF00">
              <a:alpha val="63136"/>
            </a:srgbClr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1 - Б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2 - В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3 - В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4 - Б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5 - Б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6 - Б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7- В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 8 -Б</a:t>
            </a:r>
            <a:endParaRPr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endParaRPr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2531" name="Рисунок 2" descr="6949219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3643630"/>
            <a:ext cx="2738120" cy="27381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8" descr="4_kopatic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5085"/>
            <a:ext cx="914400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Rectangle 9"/>
          <p:cNvSpPr/>
          <p:nvPr/>
        </p:nvSpPr>
        <p:spPr>
          <a:xfrm>
            <a:off x="2051050" y="2890838"/>
            <a:ext cx="4968875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ctr"/>
            <a:endParaRPr sz="2000" dirty="0">
              <a:latin typeface="Arial" panose="020B0604020202020204" pitchFamily="34" charset="0"/>
            </a:endParaRPr>
          </a:p>
        </p:txBody>
      </p:sp>
      <p:sp>
        <p:nvSpPr>
          <p:cNvPr id="23556" name="Rectangle 12"/>
          <p:cNvSpPr/>
          <p:nvPr/>
        </p:nvSpPr>
        <p:spPr>
          <a:xfrm>
            <a:off x="2497138" y="673100"/>
            <a:ext cx="4811712" cy="37766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ctr"/>
            <a:r>
              <a:rPr sz="2200" b="1" dirty="0">
                <a:latin typeface="Arial" panose="020B0604020202020204" pitchFamily="34" charset="0"/>
              </a:rPr>
              <a:t>Главное в жизни -  это здоровье.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С детства попробуйте это понять. 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Главная ценность- это здоровье!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Его не купить, но легко потерять. 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Наши болезни расскажут потом,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Как мы живём и что мы жуём.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Спортом тело своё укрепляйте!</a:t>
            </a:r>
            <a:endParaRPr sz="2200" b="1" dirty="0">
              <a:latin typeface="Arial" panose="020B0604020202020204" pitchFamily="34" charset="0"/>
            </a:endParaRPr>
          </a:p>
          <a:p>
            <a:pPr algn="ctr"/>
            <a:r>
              <a:rPr sz="2200" b="1" dirty="0">
                <a:latin typeface="Arial" panose="020B0604020202020204" pitchFamily="34" charset="0"/>
              </a:rPr>
              <a:t>Пищу полезную употребляйте!</a:t>
            </a:r>
            <a:r>
              <a:rPr dirty="0">
                <a:latin typeface="Arial" panose="020B0604020202020204" pitchFamily="34" charset="0"/>
              </a:rPr>
              <a:t> </a:t>
            </a:r>
            <a:endParaRPr dirty="0"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195" y="5005705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61176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24579" name="Picture 19" descr="090993c702d0b6425c939e2e844eac9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5433" y="3716338"/>
            <a:ext cx="2124075" cy="242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WordArt 21"/>
          <p:cNvSpPr>
            <a:spLocks noTextEdit="1"/>
          </p:cNvSpPr>
          <p:nvPr/>
        </p:nvSpPr>
        <p:spPr>
          <a:xfrm>
            <a:off x="1187450" y="476250"/>
            <a:ext cx="7343775" cy="311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До свидания, </a:t>
            </a:r>
            <a:endParaRPr lang="ru-RU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/>
            <a:r>
              <a:rPr lang="ru-RU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до скорых встреч!</a:t>
            </a:r>
            <a:endParaRPr lang="ru-RU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525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1" name="Изображение 1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147" y="4797425"/>
            <a:ext cx="5273675" cy="21094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54117"/>
            </a:srgbClr>
          </a:solidFill>
          <a:ln w="9525">
            <a:noFill/>
          </a:ln>
        </p:spPr>
        <p:txBody>
          <a:bodyPr wrap="none" anchor="ctr" anchorCtr="0"/>
          <a:p>
            <a:pPr algn="ctr">
              <a:lnSpc>
                <a:spcPct val="150000"/>
              </a:lnSpc>
            </a:pPr>
            <a:r>
              <a:rPr sz="2400" b="1" dirty="0">
                <a:latin typeface="Arial" panose="020B0604020202020204" pitchFamily="34" charset="0"/>
              </a:rPr>
              <a:t>Человеку нужно есть,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Чтобы встать и чтобы сесть,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Чтобы прыгать, кувыркаться,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Песни петь, дружить, смеяться,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Чтоб расти и развиваться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И при этом не болеть,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Нужно правильно питаться</a:t>
            </a:r>
            <a:br>
              <a:rPr sz="2400" b="1" dirty="0">
                <a:latin typeface="Arial" panose="020B0604020202020204" pitchFamily="34" charset="0"/>
              </a:rPr>
            </a:br>
            <a:r>
              <a:rPr sz="2400" b="1" dirty="0">
                <a:latin typeface="Arial" panose="020B0604020202020204" pitchFamily="34" charset="0"/>
              </a:rPr>
              <a:t>С самых юных лет уметь.</a:t>
            </a:r>
            <a:endParaRPr sz="2400" b="1" dirty="0">
              <a:latin typeface="Arial" panose="020B0604020202020204" pitchFamily="34" charset="0"/>
            </a:endParaRPr>
          </a:p>
          <a:p>
            <a:pPr algn="ctr"/>
            <a:endParaRPr sz="2400" b="1" dirty="0">
              <a:latin typeface="Arial" panose="020B0604020202020204" pitchFamily="34" charset="0"/>
            </a:endParaRPr>
          </a:p>
        </p:txBody>
      </p:sp>
      <p:pic>
        <p:nvPicPr>
          <p:cNvPr id="3075" name="Picture 36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5400" y="117793"/>
            <a:ext cx="1692275" cy="2160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37" descr="0_a0e8f_ff4c9ef2_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3933825"/>
            <a:ext cx="1968500" cy="266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Picture 38" descr="http://forum.materinstvo.ru/uploads/1289643681/post-203918-1289762096_thum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00" y="1779588"/>
            <a:ext cx="2400300" cy="285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Picture 39" descr="81193220_kop_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888"/>
            <a:ext cx="2627313" cy="2627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1500">
        <p:random/>
      </p:transition>
    </mc:Choice>
    <mc:Fallback>
      <p:transition spd="med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54901"/>
            </a:srgbClr>
          </a:solidFill>
          <a:ln w="9525">
            <a:noFill/>
          </a:ln>
        </p:spPr>
        <p:txBody>
          <a:bodyPr wrap="none" anchor="ctr" anchorCtr="0"/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  <a:p>
            <a:pPr algn="ctr"/>
            <a:endParaRPr b="1" dirty="0">
              <a:latin typeface="Arial" panose="020B0604020202020204" pitchFamily="34" charset="0"/>
            </a:endParaRPr>
          </a:p>
        </p:txBody>
      </p:sp>
      <p:sp>
        <p:nvSpPr>
          <p:cNvPr id="4099" name="AutoShape 5"/>
          <p:cNvSpPr/>
          <p:nvPr/>
        </p:nvSpPr>
        <p:spPr>
          <a:xfrm>
            <a:off x="611188" y="401638"/>
            <a:ext cx="7993062" cy="1514475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66"/>
          </a:solidFill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sz="2400" b="1" dirty="0">
                <a:latin typeface="Arial" panose="020B0604020202020204" pitchFamily="34" charset="0"/>
              </a:rPr>
              <a:t>ПРАВИЛЬНОЕ ПИТАНИЕ- </a:t>
            </a:r>
            <a:endParaRPr sz="2400" b="1" dirty="0">
              <a:latin typeface="Arial" panose="020B0604020202020204" pitchFamily="34" charset="0"/>
            </a:endParaRPr>
          </a:p>
          <a:p>
            <a:pPr algn="ctr"/>
            <a:r>
              <a:rPr sz="2400" b="1" dirty="0">
                <a:latin typeface="Arial" panose="020B0604020202020204" pitchFamily="34" charset="0"/>
              </a:rPr>
              <a:t>ЗАЛОГ ЗДОРОВЬЯ!</a:t>
            </a:r>
            <a:endParaRPr sz="2400" b="1" dirty="0">
              <a:latin typeface="Arial" panose="020B0604020202020204" pitchFamily="34" charset="0"/>
            </a:endParaRPr>
          </a:p>
        </p:txBody>
      </p:sp>
      <p:pic>
        <p:nvPicPr>
          <p:cNvPr id="4100" name="Picture 12" descr="18027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065588" y="2709863"/>
            <a:ext cx="4559300" cy="3455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16" descr="celtas-leite-azedo-com-sal-e-piment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708275"/>
            <a:ext cx="3529012" cy="3536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1500">
        <p:random/>
      </p:transition>
    </mc:Choice>
    <mc:Fallback>
      <p:transition spd="med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13" descr="http://izhevsk.ru/forums/icons/forum_pictures/004175/417518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638"/>
            <a:ext cx="9685338" cy="6837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14"/>
          <p:cNvSpPr/>
          <p:nvPr/>
        </p:nvSpPr>
        <p:spPr>
          <a:xfrm>
            <a:off x="900113" y="981075"/>
            <a:ext cx="4608512" cy="15621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sz="4400" i="1" dirty="0">
                <a:solidFill>
                  <a:srgbClr val="0000FF"/>
                </a:solidFill>
                <a:latin typeface="Arial" panose="020B0604020202020204" pitchFamily="34" charset="0"/>
              </a:rPr>
              <a:t>«В гости </a:t>
            </a:r>
            <a:endParaRPr sz="4400" i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algn="ctr"/>
            <a:r>
              <a:rPr sz="4400" i="1" dirty="0">
                <a:solidFill>
                  <a:srgbClr val="0000FF"/>
                </a:solidFill>
                <a:latin typeface="Arial" panose="020B0604020202020204" pitchFamily="34" charset="0"/>
              </a:rPr>
              <a:t>к </a:t>
            </a:r>
            <a:endParaRPr sz="4400" i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algn="ctr"/>
            <a:r>
              <a:rPr sz="4400" i="1" dirty="0">
                <a:solidFill>
                  <a:srgbClr val="0000FF"/>
                </a:solidFill>
                <a:latin typeface="Arial" panose="020B0604020202020204" pitchFamily="34" charset="0"/>
              </a:rPr>
              <a:t>Смешарикам!!!»</a:t>
            </a:r>
            <a:endParaRPr sz="4400" i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485" y="493395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dirty="0"/>
          </a:p>
        </p:txBody>
      </p:sp>
      <p:sp>
        <p:nvSpPr>
          <p:cNvPr id="307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3076" name="Picture 4" descr="bff1d156ace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 Box 6"/>
          <p:cNvSpPr txBox="1"/>
          <p:nvPr/>
        </p:nvSpPr>
        <p:spPr>
          <a:xfrm>
            <a:off x="6372225" y="1073150"/>
            <a:ext cx="21605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3078" name="Text Box 7"/>
          <p:cNvSpPr txBox="1"/>
          <p:nvPr/>
        </p:nvSpPr>
        <p:spPr>
          <a:xfrm>
            <a:off x="6372225" y="981075"/>
            <a:ext cx="2159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sz="2000" b="1" dirty="0">
              <a:latin typeface="Arial" panose="020B0604020202020204" pitchFamily="34" charset="0"/>
            </a:endParaRPr>
          </a:p>
        </p:txBody>
      </p:sp>
      <p:sp>
        <p:nvSpPr>
          <p:cNvPr id="3080" name="AutoShape 8"/>
          <p:cNvSpPr/>
          <p:nvPr/>
        </p:nvSpPr>
        <p:spPr>
          <a:xfrm>
            <a:off x="5580063" y="3357563"/>
            <a:ext cx="3144837" cy="3024187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sz="12900" dirty="0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  <a:endParaRPr sz="12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082" name="AutoShape 10"/>
          <p:cNvSpPr/>
          <p:nvPr/>
        </p:nvSpPr>
        <p:spPr>
          <a:xfrm>
            <a:off x="6443663" y="692150"/>
            <a:ext cx="2305050" cy="2520950"/>
          </a:xfrm>
          <a:prstGeom prst="wedgeRoundRectCallout">
            <a:avLst>
              <a:gd name="adj1" fmla="val -78032"/>
              <a:gd name="adj2" fmla="val 27583"/>
              <a:gd name="adj3" fmla="val 16667"/>
            </a:avLst>
          </a:prstGeom>
          <a:solidFill>
            <a:srgbClr val="FFFF00">
              <a:alpha val="81960"/>
            </a:srgbClr>
          </a:solidFill>
          <a:ln w="9525">
            <a:noFill/>
          </a:ln>
        </p:spPr>
        <p:txBody>
          <a:bodyPr/>
          <a:p>
            <a:r>
              <a:rPr sz="2400" b="1" dirty="0">
                <a:latin typeface="Arial" panose="020B0604020202020204" pitchFamily="34" charset="0"/>
              </a:rPr>
              <a:t>Ребята, помогите мне</a:t>
            </a:r>
            <a:endParaRPr sz="2400" b="1" dirty="0">
              <a:latin typeface="Arial" panose="020B0604020202020204" pitchFamily="34" charset="0"/>
            </a:endParaRPr>
          </a:p>
          <a:p>
            <a:r>
              <a:rPr sz="2400" b="1" dirty="0">
                <a:latin typeface="Arial" panose="020B0604020202020204" pitchFamily="34" charset="0"/>
              </a:rPr>
              <a:t>прибраться в кладовой.</a:t>
            </a:r>
            <a:endParaRPr sz="2400" b="1" dirty="0">
              <a:latin typeface="Arial" panose="020B0604020202020204" pitchFamily="34" charset="0"/>
            </a:endParaRPr>
          </a:p>
          <a:p>
            <a:pPr algn="ctr"/>
            <a:endParaRPr sz="2400" dirty="0"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830" y="494157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  <p:bldP spid="30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Group 4"/>
          <p:cNvGrpSpPr/>
          <p:nvPr/>
        </p:nvGrpSpPr>
        <p:grpSpPr>
          <a:xfrm>
            <a:off x="0" y="0"/>
            <a:ext cx="8893175" cy="6858000"/>
            <a:chOff x="1248" y="240"/>
            <a:chExt cx="4176" cy="3600"/>
          </a:xfrm>
        </p:grpSpPr>
        <p:sp>
          <p:nvSpPr>
            <p:cNvPr id="4110" name="Pyr1"/>
            <p:cNvSpPr>
              <a:spLocks noEditPoints="1"/>
            </p:cNvSpPr>
            <p:nvPr/>
          </p:nvSpPr>
          <p:spPr>
            <a:xfrm>
              <a:off x="2873" y="240"/>
              <a:ext cx="936" cy="798"/>
            </a:xfrm>
            <a:custGeom>
              <a:avLst/>
              <a:gdLst>
                <a:gd name="txL" fmla="*/ 5400 w 21600"/>
                <a:gd name="txT" fmla="*/ 11802 h 21600"/>
                <a:gd name="txR" fmla="*/ 16200 w 21600"/>
                <a:gd name="txB" fmla="*/ 20598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>
                <a:alpha val="100000"/>
              </a:srgbClr>
            </a:solid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4111" name="Pyr2"/>
            <p:cNvSpPr>
              <a:spLocks noEditPoints="1"/>
            </p:cNvSpPr>
            <p:nvPr/>
          </p:nvSpPr>
          <p:spPr>
            <a:xfrm>
              <a:off x="2331" y="1038"/>
              <a:ext cx="2015" cy="936"/>
            </a:xfrm>
            <a:custGeom>
              <a:avLst/>
              <a:gdLst>
                <a:gd name="txL" fmla="*/ 5789 w 21600"/>
                <a:gd name="txT" fmla="*/ 508 h 21600"/>
                <a:gd name="txR" fmla="*/ 15811 w 21600"/>
                <a:gd name="txB" fmla="*/ 21092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>
                <a:alpha val="100000"/>
              </a:srgbClr>
            </a:solid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4112" name="Pyr3"/>
            <p:cNvSpPr>
              <a:spLocks noEditPoints="1"/>
            </p:cNvSpPr>
            <p:nvPr/>
          </p:nvSpPr>
          <p:spPr>
            <a:xfrm>
              <a:off x="1795" y="1974"/>
              <a:ext cx="3087" cy="935"/>
            </a:xfrm>
            <a:custGeom>
              <a:avLst/>
              <a:gdLst>
                <a:gd name="txL" fmla="*/ 5290 w 21600"/>
                <a:gd name="txT" fmla="*/ 508 h 21600"/>
                <a:gd name="txR" fmla="*/ 16310 w 21600"/>
                <a:gd name="txB" fmla="*/ 21092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>
                <a:alpha val="100000"/>
              </a:srgbClr>
            </a:solid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4113" name="Pyr4"/>
            <p:cNvSpPr>
              <a:spLocks noEditPoints="1"/>
            </p:cNvSpPr>
            <p:nvPr/>
          </p:nvSpPr>
          <p:spPr>
            <a:xfrm>
              <a:off x="1248" y="2904"/>
              <a:ext cx="4176" cy="936"/>
            </a:xfrm>
            <a:custGeom>
              <a:avLst/>
              <a:gdLst>
                <a:gd name="txL" fmla="*/ 3284 w 21600"/>
                <a:gd name="txT" fmla="*/ 508 h 21600"/>
                <a:gd name="txR" fmla="*/ 17312 w 21600"/>
                <a:gd name="txB" fmla="*/ 21092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>
                <a:alpha val="100000"/>
              </a:srgbClr>
            </a:solid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ru-RU" altLang="en-US"/>
            </a:p>
          </p:txBody>
        </p:sp>
      </p:grpSp>
      <p:pic>
        <p:nvPicPr>
          <p:cNvPr id="2" name="Picture 15" descr="http://kantrust.ru/wp-content/uploads/2012/02/Secret_pechka1-300x24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5084763"/>
            <a:ext cx="2376488" cy="165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17" descr="http://img.lenta.ru/news/2007/03/19/macaroni/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5" y="5157788"/>
            <a:ext cx="2159000" cy="1512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5" name="Picture 19" descr="http://img0.liveinternet.ru/images/attach/c/1/62/897/62897265_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25" y="5084763"/>
            <a:ext cx="2232025" cy="165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7" name="Picture 21" descr="1241513814_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250" y="3500438"/>
            <a:ext cx="2043113" cy="1531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9" name="Picture 23" descr="s245110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400" y="3429000"/>
            <a:ext cx="1603375" cy="1554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21" name="Picture 25" descr="i?id=635963984-08-72&amp;n=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4163" y="3573463"/>
            <a:ext cx="17716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23" name="Picture 27" descr="i?id=544169802-53-72&amp;n=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3213" y="1844675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26" name="Picture 30" descr="menuel010_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1773238"/>
            <a:ext cx="1512888" cy="1470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27" name="Picture 31" descr="1256569324_1205674807_piramida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138" y="0"/>
            <a:ext cx="2592387" cy="162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8" name="AutoShape 37"/>
          <p:cNvSpPr/>
          <p:nvPr/>
        </p:nvSpPr>
        <p:spPr>
          <a:xfrm>
            <a:off x="179388" y="765175"/>
            <a:ext cx="2592387" cy="914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b="1" dirty="0">
                <a:latin typeface="Arial" panose="020B0604020202020204" pitchFamily="34" charset="0"/>
              </a:rPr>
              <a:t>Пирамида питания</a:t>
            </a:r>
            <a:r>
              <a:rPr dirty="0">
                <a:latin typeface="Arial" panose="020B0604020202020204" pitchFamily="34" charset="0"/>
              </a:rPr>
              <a:t>.</a:t>
            </a:r>
            <a:endParaRPr dirty="0">
              <a:latin typeface="Arial" panose="020B0604020202020204" pitchFamily="34" charset="0"/>
            </a:endParaRPr>
          </a:p>
        </p:txBody>
      </p:sp>
      <p:sp>
        <p:nvSpPr>
          <p:cNvPr id="4136" name="AutoShape 40"/>
          <p:cNvSpPr/>
          <p:nvPr/>
        </p:nvSpPr>
        <p:spPr>
          <a:xfrm>
            <a:off x="6516688" y="549275"/>
            <a:ext cx="2087562" cy="14398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b="1" dirty="0">
                <a:latin typeface="Arial" panose="020B0604020202020204" pitchFamily="34" charset="0"/>
              </a:rPr>
              <a:t>Питание должно</a:t>
            </a:r>
            <a:endParaRPr b="1" dirty="0">
              <a:latin typeface="Arial" panose="020B0604020202020204" pitchFamily="34" charset="0"/>
            </a:endParaRPr>
          </a:p>
          <a:p>
            <a:pPr algn="ctr"/>
            <a:r>
              <a:rPr b="1" dirty="0">
                <a:latin typeface="Arial" panose="020B0604020202020204" pitchFamily="34" charset="0"/>
              </a:rPr>
              <a:t> быть</a:t>
            </a:r>
            <a:endParaRPr b="1" dirty="0">
              <a:latin typeface="Arial" panose="020B0604020202020204" pitchFamily="34" charset="0"/>
            </a:endParaRPr>
          </a:p>
          <a:p>
            <a:pPr algn="ctr"/>
            <a:r>
              <a:rPr b="1" dirty="0">
                <a:latin typeface="Arial" panose="020B0604020202020204" pitchFamily="34" charset="0"/>
              </a:rPr>
              <a:t> разнообразным</a:t>
            </a:r>
            <a:r>
              <a:rPr sz="2400" dirty="0">
                <a:latin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3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3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3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3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3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dirty="0"/>
          </a:p>
        </p:txBody>
      </p:sp>
      <p:sp>
        <p:nvSpPr>
          <p:cNvPr id="614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6148" name="Picture 5" descr="http://read.ru/images/illustrations/13232941612798477743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7"/>
          <p:cNvSpPr txBox="1"/>
          <p:nvPr/>
        </p:nvSpPr>
        <p:spPr>
          <a:xfrm>
            <a:off x="879475" y="16478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8449" name="AutoShape 17"/>
          <p:cNvSpPr/>
          <p:nvPr/>
        </p:nvSpPr>
        <p:spPr>
          <a:xfrm>
            <a:off x="5219700" y="1557338"/>
            <a:ext cx="2952750" cy="1943100"/>
          </a:xfrm>
          <a:prstGeom prst="cloudCallout">
            <a:avLst>
              <a:gd name="adj1" fmla="val -70593"/>
              <a:gd name="adj2" fmla="val 52616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dirty="0">
                <a:latin typeface="Arial" panose="020B0604020202020204" pitchFamily="34" charset="0"/>
              </a:rPr>
              <a:t>А вы знаете какие витамины живут в полезных продуктах?</a:t>
            </a:r>
            <a:endParaRPr dirty="0">
              <a:latin typeface="Arial" panose="020B0604020202020204" pitchFamily="34" charset="0"/>
            </a:endParaRPr>
          </a:p>
        </p:txBody>
      </p:sp>
      <p:sp>
        <p:nvSpPr>
          <p:cNvPr id="18451" name="AutoShape 19"/>
          <p:cNvSpPr/>
          <p:nvPr/>
        </p:nvSpPr>
        <p:spPr>
          <a:xfrm>
            <a:off x="539750" y="1773238"/>
            <a:ext cx="3168650" cy="2016125"/>
          </a:xfrm>
          <a:prstGeom prst="cloudCallout">
            <a:avLst>
              <a:gd name="adj1" fmla="val 52556"/>
              <a:gd name="adj2" fmla="val 30236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dirty="0">
                <a:latin typeface="Arial" panose="020B0604020202020204" pitchFamily="34" charset="0"/>
              </a:rPr>
              <a:t>Чтобы быть здоровым и сильным нужно правильно питаться</a:t>
            </a:r>
            <a:endParaRPr dirty="0"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0" animBg="1"/>
      <p:bldP spid="184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FF00">
              <a:alpha val="58823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dirty="0">
              <a:latin typeface="Arial" panose="020B0604020202020204" pitchFamily="34" charset="0"/>
            </a:endParaRPr>
          </a:p>
        </p:txBody>
      </p:sp>
      <p:pic>
        <p:nvPicPr>
          <p:cNvPr id="7171" name="Picture 8" descr="81193220_kop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3165475"/>
            <a:ext cx="3384550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4" name="Rectangle 14"/>
          <p:cNvSpPr/>
          <p:nvPr/>
        </p:nvSpPr>
        <p:spPr>
          <a:xfrm>
            <a:off x="323850" y="1555433"/>
            <a:ext cx="3457575" cy="79216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b="1" dirty="0">
                <a:latin typeface="Arial" panose="020B0604020202020204" pitchFamily="34" charset="0"/>
              </a:rPr>
              <a:t>ВИТАМИН</a:t>
            </a:r>
            <a:r>
              <a:rPr dirty="0">
                <a:latin typeface="Arial" panose="020B0604020202020204" pitchFamily="34" charset="0"/>
              </a:rPr>
              <a:t> </a:t>
            </a:r>
            <a:r>
              <a:rPr sz="3600" dirty="0">
                <a:solidFill>
                  <a:srgbClr val="FF0000"/>
                </a:solidFill>
                <a:latin typeface="Arial" panose="020B0604020202020204" pitchFamily="34" charset="0"/>
              </a:rPr>
              <a:t>А</a:t>
            </a:r>
            <a:endParaRPr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96" name="Rectangle 16"/>
          <p:cNvSpPr/>
          <p:nvPr/>
        </p:nvSpPr>
        <p:spPr>
          <a:xfrm>
            <a:off x="3489008" y="2994978"/>
            <a:ext cx="3384550" cy="72072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b="1" dirty="0">
                <a:latin typeface="Arial" panose="020B0604020202020204" pitchFamily="34" charset="0"/>
              </a:rPr>
              <a:t>ВИТАМИН </a:t>
            </a:r>
            <a:r>
              <a:rPr sz="4000" dirty="0">
                <a:solidFill>
                  <a:srgbClr val="FF0000"/>
                </a:solidFill>
                <a:latin typeface="Arial" panose="020B0604020202020204" pitchFamily="34" charset="0"/>
              </a:rPr>
              <a:t>В</a:t>
            </a:r>
            <a:endParaRPr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97" name="Rectangle 17"/>
          <p:cNvSpPr/>
          <p:nvPr/>
        </p:nvSpPr>
        <p:spPr>
          <a:xfrm>
            <a:off x="4284663" y="4863783"/>
            <a:ext cx="3313112" cy="769937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b="1" dirty="0">
                <a:latin typeface="Arial" panose="020B0604020202020204" pitchFamily="34" charset="0"/>
              </a:rPr>
              <a:t>ВИТАМИН</a:t>
            </a:r>
            <a:r>
              <a:rPr dirty="0">
                <a:latin typeface="Arial" panose="020B0604020202020204" pitchFamily="34" charset="0"/>
              </a:rPr>
              <a:t> </a:t>
            </a:r>
            <a:r>
              <a:rPr sz="3600" dirty="0">
                <a:solidFill>
                  <a:srgbClr val="FF0000"/>
                </a:solidFill>
                <a:latin typeface="Arial" panose="020B0604020202020204" pitchFamily="34" charset="0"/>
              </a:rPr>
              <a:t>С</a:t>
            </a:r>
            <a:endParaRPr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506" name="AutoShape 26">
            <a:hlinkClick r:id="rId2" action="ppaction://hlinksldjump"/>
          </p:cNvPr>
          <p:cNvSpPr/>
          <p:nvPr/>
        </p:nvSpPr>
        <p:spPr>
          <a:xfrm>
            <a:off x="3779838" y="1555433"/>
            <a:ext cx="579437" cy="792162"/>
          </a:xfrm>
          <a:prstGeom prst="actionButtonForwardNext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0507" name="AutoShape 27">
            <a:hlinkClick r:id="rId2" action="ppaction://hlinksldjump"/>
          </p:cNvPr>
          <p:cNvSpPr/>
          <p:nvPr/>
        </p:nvSpPr>
        <p:spPr>
          <a:xfrm>
            <a:off x="6862445" y="3002915"/>
            <a:ext cx="633413" cy="712788"/>
          </a:xfrm>
          <a:prstGeom prst="actionButtonForwardNext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0508" name="AutoShape 28">
            <a:hlinkClick r:id="rId2" action="ppaction://hlinksldjump"/>
          </p:cNvPr>
          <p:cNvSpPr/>
          <p:nvPr/>
        </p:nvSpPr>
        <p:spPr>
          <a:xfrm>
            <a:off x="7596188" y="4863783"/>
            <a:ext cx="619125" cy="792162"/>
          </a:xfrm>
          <a:prstGeom prst="actionButtonForwardNext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7180" name="AutoShape 30">
            <a:hlinkClick r:id="rId3" action="ppaction://hlinksldjump"/>
          </p:cNvPr>
          <p:cNvSpPr/>
          <p:nvPr/>
        </p:nvSpPr>
        <p:spPr>
          <a:xfrm>
            <a:off x="8316913" y="6021388"/>
            <a:ext cx="827087" cy="836612"/>
          </a:xfrm>
          <a:prstGeom prst="actionButtonForwardNext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7181" name="Лента лицом вверх 13"/>
          <p:cNvSpPr/>
          <p:nvPr/>
        </p:nvSpPr>
        <p:spPr>
          <a:xfrm>
            <a:off x="1258888" y="188913"/>
            <a:ext cx="6626225" cy="1008062"/>
          </a:xfrm>
          <a:prstGeom prst="ribbon2">
            <a:avLst>
              <a:gd name="adj1" fmla="val 16667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Где живут</a:t>
            </a:r>
            <a:endParaRPr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 витамины</a:t>
            </a:r>
            <a:r>
              <a:rPr b="1" dirty="0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  <a:endParaRPr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073742853" name="Изображение 6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280" y="4925060"/>
            <a:ext cx="136017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bldLvl="0" animBg="1"/>
      <p:bldP spid="20496" grpId="0" bldLvl="0" animBg="1"/>
      <p:bldP spid="20497" grpId="0" bldLvl="0" animBg="1"/>
      <p:bldP spid="20506" grpId="0" bldLvl="0" animBg="1"/>
      <p:bldP spid="20507" grpId="0" bldLvl="0" animBg="1"/>
      <p:bldP spid="20508" grpId="0" bldLvl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2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2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2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2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2203</Words>
  <Application>WPS Presentation</Application>
  <PresentationFormat>Экран (4:3)</PresentationFormat>
  <Paragraphs>199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SimSun</vt:lpstr>
      <vt:lpstr>Wingdings</vt:lpstr>
      <vt:lpstr>Calibri</vt:lpstr>
      <vt:lpstr>Microsoft YaHei</vt:lpstr>
      <vt:lpstr>Arial Unicode MS</vt:lpstr>
      <vt:lpstr>Оформление по умолчанию</vt:lpstr>
      <vt:lpstr>1_Оформление по умолчанию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2012-11-30T15:00:59Z</dcterms:created>
  <dcterms:modified xsi:type="dcterms:W3CDTF">2025-03-11T16:10:44Z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FB4ED74045FD4D7DB70AE4997122ECAD_12</vt:lpwstr>
  </property>
  <property fmtid="{D5CDD505-2E9C-101B-9397-08002B2CF9AE}" pid="3" name="KSOProductBuildVer">
    <vt:lpwstr>1049-12.2.0.20326</vt:lpwstr>
  </property>
</Properties>
</file>